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4"/>
  </p:notesMasterIdLst>
  <p:handoutMasterIdLst>
    <p:handoutMasterId r:id="rId35"/>
  </p:handoutMasterIdLst>
  <p:sldIdLst>
    <p:sldId id="281" r:id="rId5"/>
    <p:sldId id="284" r:id="rId6"/>
    <p:sldId id="293" r:id="rId7"/>
    <p:sldId id="261" r:id="rId8"/>
    <p:sldId id="299" r:id="rId9"/>
    <p:sldId id="300" r:id="rId10"/>
    <p:sldId id="294" r:id="rId11"/>
    <p:sldId id="268" r:id="rId12"/>
    <p:sldId id="303" r:id="rId13"/>
    <p:sldId id="296" r:id="rId14"/>
    <p:sldId id="311" r:id="rId15"/>
    <p:sldId id="308" r:id="rId16"/>
    <p:sldId id="318" r:id="rId17"/>
    <p:sldId id="319" r:id="rId18"/>
    <p:sldId id="320" r:id="rId19"/>
    <p:sldId id="321" r:id="rId20"/>
    <p:sldId id="315" r:id="rId21"/>
    <p:sldId id="314" r:id="rId22"/>
    <p:sldId id="313" r:id="rId23"/>
    <p:sldId id="316" r:id="rId24"/>
    <p:sldId id="310" r:id="rId25"/>
    <p:sldId id="317" r:id="rId26"/>
    <p:sldId id="309" r:id="rId27"/>
    <p:sldId id="301" r:id="rId28"/>
    <p:sldId id="297" r:id="rId29"/>
    <p:sldId id="302" r:id="rId30"/>
    <p:sldId id="298" r:id="rId31"/>
    <p:sldId id="266" r:id="rId32"/>
    <p:sldId id="282"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4879" autoAdjust="0"/>
  </p:normalViewPr>
  <p:slideViewPr>
    <p:cSldViewPr snapToGrid="0">
      <p:cViewPr>
        <p:scale>
          <a:sx n="88" d="100"/>
          <a:sy n="88" d="100"/>
        </p:scale>
        <p:origin x="1380" y="46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3/24/2024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3/24/2024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313148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57259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361377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4208347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928787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1967247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1506681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193069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268223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383404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214524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2281479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2655955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141435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427752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2025664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40248877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27</a:t>
            </a:fld>
            <a:endParaRPr lang="en-US"/>
          </a:p>
        </p:txBody>
      </p:sp>
    </p:spTree>
    <p:extLst>
      <p:ext uri="{BB962C8B-B14F-4D97-AF65-F5344CB8AC3E}">
        <p14:creationId xmlns:p14="http://schemas.microsoft.com/office/powerpoint/2010/main" val="22179922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28</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46687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222151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48543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talk about this, just here for a quick view and move on.  </a:t>
            </a:r>
            <a:r>
              <a:rPr lang="en-US" b="1" dirty="0"/>
              <a:t>NOT INCLUDED IN OUR SPEAKING TIME</a:t>
            </a:r>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567059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978447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3/24/2024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Data Engineering</a:t>
            </a:r>
            <a:br>
              <a:rPr lang="en-US" dirty="0"/>
            </a:br>
            <a:r>
              <a:rPr lang="en-US" sz="1500" dirty="0"/>
              <a:t>Project 3 | Group 1</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tables</a:t>
            </a:r>
          </a:p>
        </p:txBody>
      </p:sp>
    </p:spTree>
    <p:extLst>
      <p:ext uri="{BB962C8B-B14F-4D97-AF65-F5344CB8AC3E}">
        <p14:creationId xmlns:p14="http://schemas.microsoft.com/office/powerpoint/2010/main" val="3459831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330718281"/>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Hosts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ABD5C09A-8F1B-4A61-98AF-FBE8BE6F0CD0}"/>
              </a:ext>
            </a:extLst>
          </p:cNvPr>
          <p:cNvPicPr>
            <a:picLocks noChangeAspect="1"/>
          </p:cNvPicPr>
          <p:nvPr/>
        </p:nvPicPr>
        <p:blipFill>
          <a:blip r:embed="rId3"/>
          <a:stretch>
            <a:fillRect/>
          </a:stretch>
        </p:blipFill>
        <p:spPr>
          <a:xfrm>
            <a:off x="5562302" y="526901"/>
            <a:ext cx="5791498" cy="5804198"/>
          </a:xfrm>
          <a:prstGeom prst="rect">
            <a:avLst/>
          </a:prstGeom>
        </p:spPr>
      </p:pic>
    </p:spTree>
    <p:extLst>
      <p:ext uri="{BB962C8B-B14F-4D97-AF65-F5344CB8AC3E}">
        <p14:creationId xmlns:p14="http://schemas.microsoft.com/office/powerpoint/2010/main" val="82898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hosts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3228183" y="1049365"/>
            <a:ext cx="5735635" cy="659119"/>
          </a:xfrm>
          <a:noFill/>
        </p:spPr>
        <p:txBody>
          <a:bodyPr vert="horz" lIns="91440" tIns="45720" rIns="91440" bIns="45720" rtlCol="0" anchor="t">
            <a:normAutofit/>
          </a:bodyPr>
          <a:lstStyle/>
          <a:p>
            <a:pPr algn="ctr"/>
            <a:r>
              <a:rPr lang="en-US" dirty="0"/>
              <a:t>The host table was created by reducing the primary dataset to columns exclusively related to host information.</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Hosts Table</a:t>
            </a:r>
          </a:p>
        </p:txBody>
      </p:sp>
      <p:sp>
        <p:nvSpPr>
          <p:cNvPr id="7" name="TextBox 6">
            <a:extLst>
              <a:ext uri="{FF2B5EF4-FFF2-40B4-BE49-F238E27FC236}">
                <a16:creationId xmlns:a16="http://schemas.microsoft.com/office/drawing/2014/main" id="{8634EF83-337B-39C6-37B1-81D775055446}"/>
              </a:ext>
            </a:extLst>
          </p:cNvPr>
          <p:cNvSpPr txBox="1"/>
          <p:nvPr/>
        </p:nvSpPr>
        <p:spPr>
          <a:xfrm>
            <a:off x="161567" y="2253073"/>
            <a:ext cx="5438273" cy="369332"/>
          </a:xfrm>
          <a:prstGeom prst="rect">
            <a:avLst/>
          </a:prstGeom>
          <a:solidFill>
            <a:srgbClr val="00B050"/>
          </a:solidFill>
        </p:spPr>
        <p:txBody>
          <a:bodyPr wrap="square" rtlCol="0">
            <a:spAutoFit/>
          </a:bodyPr>
          <a:lstStyle/>
          <a:p>
            <a:r>
              <a:rPr lang="en-US" dirty="0"/>
              <a:t>NEEDS TABLE IMAGE</a:t>
            </a:r>
          </a:p>
        </p:txBody>
      </p:sp>
    </p:spTree>
    <p:extLst>
      <p:ext uri="{BB962C8B-B14F-4D97-AF65-F5344CB8AC3E}">
        <p14:creationId xmlns:p14="http://schemas.microsoft.com/office/powerpoint/2010/main" val="2251946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303721907"/>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Location Details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CA52F80C-80F8-3FE1-071A-82860A075AE5}"/>
              </a:ext>
            </a:extLst>
          </p:cNvPr>
          <p:cNvPicPr>
            <a:picLocks noChangeAspect="1"/>
          </p:cNvPicPr>
          <p:nvPr/>
        </p:nvPicPr>
        <p:blipFill>
          <a:blip r:embed="rId3"/>
          <a:stretch>
            <a:fillRect/>
          </a:stretch>
        </p:blipFill>
        <p:spPr>
          <a:xfrm>
            <a:off x="4501798" y="1571529"/>
            <a:ext cx="6852002" cy="3714941"/>
          </a:xfrm>
          <a:prstGeom prst="rect">
            <a:avLst/>
          </a:prstGeom>
        </p:spPr>
      </p:pic>
    </p:spTree>
    <p:extLst>
      <p:ext uri="{BB962C8B-B14F-4D97-AF65-F5344CB8AC3E}">
        <p14:creationId xmlns:p14="http://schemas.microsoft.com/office/powerpoint/2010/main" val="549403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Location details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247755" y="1049365"/>
            <a:ext cx="7696491" cy="953640"/>
          </a:xfrm>
          <a:noFill/>
        </p:spPr>
        <p:txBody>
          <a:bodyPr vert="horz" lIns="91440" tIns="45720" rIns="91440" bIns="45720" rtlCol="0" anchor="t">
            <a:normAutofit/>
          </a:bodyPr>
          <a:lstStyle/>
          <a:p>
            <a:pPr algn="ctr"/>
            <a:r>
              <a:rPr lang="en-US" dirty="0"/>
              <a:t>Location details are shown in their own unique table for easy access.  The location data was isolated and merged into a PostgreSQL table.</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Listing Location Details Table</a:t>
            </a:r>
          </a:p>
        </p:txBody>
      </p:sp>
      <p:sp>
        <p:nvSpPr>
          <p:cNvPr id="7" name="TextBox 6">
            <a:extLst>
              <a:ext uri="{FF2B5EF4-FFF2-40B4-BE49-F238E27FC236}">
                <a16:creationId xmlns:a16="http://schemas.microsoft.com/office/drawing/2014/main" id="{8634EF83-337B-39C6-37B1-81D775055446}"/>
              </a:ext>
            </a:extLst>
          </p:cNvPr>
          <p:cNvSpPr txBox="1"/>
          <p:nvPr/>
        </p:nvSpPr>
        <p:spPr>
          <a:xfrm>
            <a:off x="1163053" y="1501526"/>
            <a:ext cx="5438273" cy="369332"/>
          </a:xfrm>
          <a:prstGeom prst="rect">
            <a:avLst/>
          </a:prstGeom>
          <a:solidFill>
            <a:srgbClr val="00B050"/>
          </a:solidFill>
        </p:spPr>
        <p:txBody>
          <a:bodyPr wrap="square" rtlCol="0">
            <a:spAutoFit/>
          </a:bodyPr>
          <a:lstStyle/>
          <a:p>
            <a:r>
              <a:rPr lang="en-US" dirty="0"/>
              <a:t>NEEDS TABLE IMAGE</a:t>
            </a:r>
          </a:p>
        </p:txBody>
      </p:sp>
    </p:spTree>
    <p:extLst>
      <p:ext uri="{BB962C8B-B14F-4D97-AF65-F5344CB8AC3E}">
        <p14:creationId xmlns:p14="http://schemas.microsoft.com/office/powerpoint/2010/main" val="319767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623455599"/>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Housing Details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86685F7E-78DC-2B15-6B45-B47ED7873438}"/>
              </a:ext>
            </a:extLst>
          </p:cNvPr>
          <p:cNvPicPr>
            <a:picLocks noChangeAspect="1"/>
          </p:cNvPicPr>
          <p:nvPr/>
        </p:nvPicPr>
        <p:blipFill>
          <a:blip r:embed="rId3"/>
          <a:stretch>
            <a:fillRect/>
          </a:stretch>
        </p:blipFill>
        <p:spPr>
          <a:xfrm>
            <a:off x="4165231" y="1736638"/>
            <a:ext cx="7188569" cy="3384724"/>
          </a:xfrm>
          <a:prstGeom prst="rect">
            <a:avLst/>
          </a:prstGeom>
        </p:spPr>
      </p:pic>
    </p:spTree>
    <p:extLst>
      <p:ext uri="{BB962C8B-B14F-4D97-AF65-F5344CB8AC3E}">
        <p14:creationId xmlns:p14="http://schemas.microsoft.com/office/powerpoint/2010/main" val="38578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Housing details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646392" y="1049365"/>
            <a:ext cx="8899216" cy="953640"/>
          </a:xfrm>
          <a:noFill/>
        </p:spPr>
        <p:txBody>
          <a:bodyPr vert="horz" lIns="91440" tIns="45720" rIns="91440" bIns="45720" rtlCol="0" anchor="t">
            <a:normAutofit/>
          </a:bodyPr>
          <a:lstStyle/>
          <a:p>
            <a:pPr algn="ctr"/>
            <a:r>
              <a:rPr lang="en-US" dirty="0"/>
              <a:t>Similarly to location, housing details are shown in their own unique table for quick reference.  The data was transformed using Pandas and merged into a unique PostgreSQL table.</a:t>
            </a:r>
          </a:p>
          <a:p>
            <a:pPr algn="ctr"/>
            <a:endParaRPr lang="en-US" dirty="0"/>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Housing Details Table</a:t>
            </a:r>
          </a:p>
        </p:txBody>
      </p:sp>
      <p:sp>
        <p:nvSpPr>
          <p:cNvPr id="7" name="TextBox 6">
            <a:extLst>
              <a:ext uri="{FF2B5EF4-FFF2-40B4-BE49-F238E27FC236}">
                <a16:creationId xmlns:a16="http://schemas.microsoft.com/office/drawing/2014/main" id="{8634EF83-337B-39C6-37B1-81D775055446}"/>
              </a:ext>
            </a:extLst>
          </p:cNvPr>
          <p:cNvSpPr txBox="1"/>
          <p:nvPr/>
        </p:nvSpPr>
        <p:spPr>
          <a:xfrm>
            <a:off x="657727" y="2587313"/>
            <a:ext cx="5438273" cy="369332"/>
          </a:xfrm>
          <a:prstGeom prst="rect">
            <a:avLst/>
          </a:prstGeom>
          <a:solidFill>
            <a:srgbClr val="00B050"/>
          </a:solidFill>
        </p:spPr>
        <p:txBody>
          <a:bodyPr wrap="square" rtlCol="0">
            <a:spAutoFit/>
          </a:bodyPr>
          <a:lstStyle/>
          <a:p>
            <a:r>
              <a:rPr lang="en-US" dirty="0"/>
              <a:t>NEEDS TABLE IMAGE</a:t>
            </a:r>
          </a:p>
        </p:txBody>
      </p:sp>
    </p:spTree>
    <p:extLst>
      <p:ext uri="{BB962C8B-B14F-4D97-AF65-F5344CB8AC3E}">
        <p14:creationId xmlns:p14="http://schemas.microsoft.com/office/powerpoint/2010/main" val="253150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982737352"/>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Prices &amp; Reviews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grpSp>
        <p:nvGrpSpPr>
          <p:cNvPr id="9" name="Group 8">
            <a:extLst>
              <a:ext uri="{FF2B5EF4-FFF2-40B4-BE49-F238E27FC236}">
                <a16:creationId xmlns:a16="http://schemas.microsoft.com/office/drawing/2014/main" id="{84DB9901-07EB-1BBD-2EEC-BCCFBBC4DADE}"/>
              </a:ext>
            </a:extLst>
          </p:cNvPr>
          <p:cNvGrpSpPr/>
          <p:nvPr/>
        </p:nvGrpSpPr>
        <p:grpSpPr>
          <a:xfrm>
            <a:off x="6599724" y="488119"/>
            <a:ext cx="4754076" cy="5881761"/>
            <a:chOff x="5785902" y="478698"/>
            <a:chExt cx="4341700" cy="5421604"/>
          </a:xfrm>
        </p:grpSpPr>
        <p:pic>
          <p:nvPicPr>
            <p:cNvPr id="5" name="Picture 4">
              <a:extLst>
                <a:ext uri="{FF2B5EF4-FFF2-40B4-BE49-F238E27FC236}">
                  <a16:creationId xmlns:a16="http://schemas.microsoft.com/office/drawing/2014/main" id="{E5983BEE-1449-27DB-9BBE-76F4B5AED9D8}"/>
                </a:ext>
              </a:extLst>
            </p:cNvPr>
            <p:cNvPicPr>
              <a:picLocks noChangeAspect="1"/>
            </p:cNvPicPr>
            <p:nvPr/>
          </p:nvPicPr>
          <p:blipFill>
            <a:blip r:embed="rId3"/>
            <a:stretch>
              <a:fillRect/>
            </a:stretch>
          </p:blipFill>
          <p:spPr>
            <a:xfrm>
              <a:off x="5785902" y="478698"/>
              <a:ext cx="4336277" cy="2842726"/>
            </a:xfrm>
            <a:prstGeom prst="rect">
              <a:avLst/>
            </a:prstGeom>
          </p:spPr>
        </p:pic>
        <p:pic>
          <p:nvPicPr>
            <p:cNvPr id="8" name="Picture 7">
              <a:extLst>
                <a:ext uri="{FF2B5EF4-FFF2-40B4-BE49-F238E27FC236}">
                  <a16:creationId xmlns:a16="http://schemas.microsoft.com/office/drawing/2014/main" id="{557A324A-E54F-7D14-9FE6-21E4CC8DC0F6}"/>
                </a:ext>
              </a:extLst>
            </p:cNvPr>
            <p:cNvPicPr>
              <a:picLocks noChangeAspect="1"/>
            </p:cNvPicPr>
            <p:nvPr/>
          </p:nvPicPr>
          <p:blipFill>
            <a:blip r:embed="rId4"/>
            <a:stretch>
              <a:fillRect/>
            </a:stretch>
          </p:blipFill>
          <p:spPr>
            <a:xfrm>
              <a:off x="5785902" y="3314289"/>
              <a:ext cx="4341700" cy="2586013"/>
            </a:xfrm>
            <a:prstGeom prst="rect">
              <a:avLst/>
            </a:prstGeom>
          </p:spPr>
        </p:pic>
      </p:grpSp>
    </p:spTree>
    <p:extLst>
      <p:ext uri="{BB962C8B-B14F-4D97-AF65-F5344CB8AC3E}">
        <p14:creationId xmlns:p14="http://schemas.microsoft.com/office/powerpoint/2010/main" val="3022924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Prices &amp; reviews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984200" y="956937"/>
            <a:ext cx="8223600" cy="953640"/>
          </a:xfrm>
          <a:noFill/>
        </p:spPr>
        <p:txBody>
          <a:bodyPr vert="horz" lIns="91440" tIns="45720" rIns="91440" bIns="45720" rtlCol="0" anchor="t">
            <a:normAutofit fontScale="92500"/>
          </a:bodyPr>
          <a:lstStyle/>
          <a:p>
            <a:pPr algn="ctr"/>
            <a:r>
              <a:rPr lang="en-US" dirty="0"/>
              <a:t>The price and reviews table was created by reducing the primary dataset to columns exclusively related to the comparison of pricing and review information.  Prices were aggregated by affordability (from cheap to very expensive), average rating, and total rating.</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Prices and Reviews Table</a:t>
            </a:r>
          </a:p>
        </p:txBody>
      </p:sp>
      <p:sp>
        <p:nvSpPr>
          <p:cNvPr id="7" name="TextBox 6">
            <a:extLst>
              <a:ext uri="{FF2B5EF4-FFF2-40B4-BE49-F238E27FC236}">
                <a16:creationId xmlns:a16="http://schemas.microsoft.com/office/drawing/2014/main" id="{8634EF83-337B-39C6-37B1-81D775055446}"/>
              </a:ext>
            </a:extLst>
          </p:cNvPr>
          <p:cNvSpPr txBox="1"/>
          <p:nvPr/>
        </p:nvSpPr>
        <p:spPr>
          <a:xfrm>
            <a:off x="959853" y="3985528"/>
            <a:ext cx="5438273" cy="369332"/>
          </a:xfrm>
          <a:prstGeom prst="rect">
            <a:avLst/>
          </a:prstGeom>
          <a:solidFill>
            <a:srgbClr val="00B050"/>
          </a:solidFill>
        </p:spPr>
        <p:txBody>
          <a:bodyPr wrap="square" rtlCol="0">
            <a:spAutoFit/>
          </a:bodyPr>
          <a:lstStyle/>
          <a:p>
            <a:r>
              <a:rPr lang="en-US" dirty="0"/>
              <a:t>NEEDS TABLE IMAGE</a:t>
            </a:r>
          </a:p>
        </p:txBody>
      </p:sp>
    </p:spTree>
    <p:extLst>
      <p:ext uri="{BB962C8B-B14F-4D97-AF65-F5344CB8AC3E}">
        <p14:creationId xmlns:p14="http://schemas.microsoft.com/office/powerpoint/2010/main" val="165881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823902399"/>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Comprehensive Reviews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79A2F2A8-4F9D-9CF8-CC40-4701196B6A21}"/>
              </a:ext>
            </a:extLst>
          </p:cNvPr>
          <p:cNvPicPr>
            <a:picLocks noChangeAspect="1"/>
          </p:cNvPicPr>
          <p:nvPr/>
        </p:nvPicPr>
        <p:blipFill>
          <a:blip r:embed="rId3"/>
          <a:stretch>
            <a:fillRect/>
          </a:stretch>
        </p:blipFill>
        <p:spPr>
          <a:xfrm>
            <a:off x="5388018" y="1228799"/>
            <a:ext cx="5965782" cy="4400402"/>
          </a:xfrm>
          <a:prstGeom prst="rect">
            <a:avLst/>
          </a:prstGeom>
        </p:spPr>
      </p:pic>
    </p:spTree>
    <p:extLst>
      <p:ext uri="{BB962C8B-B14F-4D97-AF65-F5344CB8AC3E}">
        <p14:creationId xmlns:p14="http://schemas.microsoft.com/office/powerpoint/2010/main" val="135765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30480"/>
            <a:ext cx="4837176" cy="1993392"/>
          </a:xfrm>
          <a:noFill/>
        </p:spPr>
        <p:txBody>
          <a:bodyPr anchor="b">
            <a:noAutofit/>
          </a:bodyPr>
          <a:lstStyle/>
          <a:p>
            <a:r>
              <a:rPr lang="en-US" dirty="0"/>
              <a:t>Index</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6" y="2325624"/>
            <a:ext cx="5303992" cy="3136392"/>
          </a:xfrm>
          <a:noFill/>
        </p:spPr>
        <p:txBody>
          <a:bodyPr anchor="t">
            <a:normAutofit lnSpcReduction="10000"/>
          </a:bodyPr>
          <a:lstStyle/>
          <a:p>
            <a:r>
              <a:rPr lang="en-US" dirty="0"/>
              <a:t>Data &amp; methodology</a:t>
            </a:r>
          </a:p>
          <a:p>
            <a:r>
              <a:rPr lang="en-US" dirty="0"/>
              <a:t>Key Observations</a:t>
            </a:r>
          </a:p>
          <a:p>
            <a:r>
              <a:rPr lang="en-US" dirty="0"/>
              <a:t>ERD &amp; ETL</a:t>
            </a:r>
          </a:p>
          <a:p>
            <a:r>
              <a:rPr lang="en-US" dirty="0"/>
              <a:t>TABLES</a:t>
            </a:r>
          </a:p>
          <a:p>
            <a:r>
              <a:rPr lang="en-US" dirty="0"/>
              <a:t>Data Retrieval</a:t>
            </a:r>
          </a:p>
          <a:p>
            <a:r>
              <a:rPr lang="en-US" dirty="0"/>
              <a:t>Summary &amp; next steps</a:t>
            </a:r>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Comprehensive reviews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056207" y="1049365"/>
            <a:ext cx="8079586" cy="953640"/>
          </a:xfrm>
          <a:noFill/>
        </p:spPr>
        <p:txBody>
          <a:bodyPr vert="horz" lIns="91440" tIns="45720" rIns="91440" bIns="45720" rtlCol="0" anchor="t">
            <a:normAutofit fontScale="92500"/>
          </a:bodyPr>
          <a:lstStyle/>
          <a:p>
            <a:pPr algn="ctr"/>
            <a:r>
              <a:rPr lang="en-US" dirty="0"/>
              <a:t>The comprehensive reviews table was created to provide easy comparison of both overall ratings and host ratings for specific factors.  We also created columns for overall review score (from very high to very low) and the average rating across all specific review factors.</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369332"/>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Comprehensive Reviews Table</a:t>
            </a:r>
          </a:p>
        </p:txBody>
      </p:sp>
      <p:pic>
        <p:nvPicPr>
          <p:cNvPr id="9" name="Picture 8">
            <a:extLst>
              <a:ext uri="{FF2B5EF4-FFF2-40B4-BE49-F238E27FC236}">
                <a16:creationId xmlns:a16="http://schemas.microsoft.com/office/drawing/2014/main" id="{C327628B-0E4B-89FF-5C29-84F59EF7EBC1}"/>
              </a:ext>
            </a:extLst>
          </p:cNvPr>
          <p:cNvPicPr>
            <a:picLocks noChangeAspect="1"/>
          </p:cNvPicPr>
          <p:nvPr/>
        </p:nvPicPr>
        <p:blipFill>
          <a:blip r:embed="rId3"/>
          <a:stretch>
            <a:fillRect/>
          </a:stretch>
        </p:blipFill>
        <p:spPr>
          <a:xfrm>
            <a:off x="775769" y="2638954"/>
            <a:ext cx="10640462" cy="2901308"/>
          </a:xfrm>
          <a:prstGeom prst="rect">
            <a:avLst/>
          </a:prstGeom>
        </p:spPr>
      </p:pic>
    </p:spTree>
    <p:extLst>
      <p:ext uri="{BB962C8B-B14F-4D97-AF65-F5344CB8AC3E}">
        <p14:creationId xmlns:p14="http://schemas.microsoft.com/office/powerpoint/2010/main" val="164502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032145433"/>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Sentiment Analysis </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grpSp>
        <p:nvGrpSpPr>
          <p:cNvPr id="8" name="Group 7">
            <a:extLst>
              <a:ext uri="{FF2B5EF4-FFF2-40B4-BE49-F238E27FC236}">
                <a16:creationId xmlns:a16="http://schemas.microsoft.com/office/drawing/2014/main" id="{AD69102C-C26E-9E2F-440E-711622D4774B}"/>
              </a:ext>
            </a:extLst>
          </p:cNvPr>
          <p:cNvGrpSpPr/>
          <p:nvPr/>
        </p:nvGrpSpPr>
        <p:grpSpPr>
          <a:xfrm>
            <a:off x="7328646" y="405331"/>
            <a:ext cx="4025154" cy="6047337"/>
            <a:chOff x="8171328" y="289591"/>
            <a:chExt cx="3182473" cy="5329550"/>
          </a:xfrm>
        </p:grpSpPr>
        <p:pic>
          <p:nvPicPr>
            <p:cNvPr id="4" name="Picture 3">
              <a:extLst>
                <a:ext uri="{FF2B5EF4-FFF2-40B4-BE49-F238E27FC236}">
                  <a16:creationId xmlns:a16="http://schemas.microsoft.com/office/drawing/2014/main" id="{2690B615-C95A-8114-4DCF-876EF67F29BF}"/>
                </a:ext>
              </a:extLst>
            </p:cNvPr>
            <p:cNvPicPr>
              <a:picLocks noChangeAspect="1"/>
            </p:cNvPicPr>
            <p:nvPr/>
          </p:nvPicPr>
          <p:blipFill>
            <a:blip r:embed="rId3"/>
            <a:stretch>
              <a:fillRect/>
            </a:stretch>
          </p:blipFill>
          <p:spPr>
            <a:xfrm>
              <a:off x="8171328" y="289591"/>
              <a:ext cx="3182473" cy="2547638"/>
            </a:xfrm>
            <a:prstGeom prst="rect">
              <a:avLst/>
            </a:prstGeom>
          </p:spPr>
        </p:pic>
        <p:pic>
          <p:nvPicPr>
            <p:cNvPr id="6" name="Picture 5">
              <a:extLst>
                <a:ext uri="{FF2B5EF4-FFF2-40B4-BE49-F238E27FC236}">
                  <a16:creationId xmlns:a16="http://schemas.microsoft.com/office/drawing/2014/main" id="{6AB27E5A-53E5-F021-0CDA-AFD9902C7492}"/>
                </a:ext>
              </a:extLst>
            </p:cNvPr>
            <p:cNvPicPr>
              <a:picLocks noChangeAspect="1"/>
            </p:cNvPicPr>
            <p:nvPr/>
          </p:nvPicPr>
          <p:blipFill>
            <a:blip r:embed="rId4"/>
            <a:stretch>
              <a:fillRect/>
            </a:stretch>
          </p:blipFill>
          <p:spPr>
            <a:xfrm>
              <a:off x="8171328" y="2837229"/>
              <a:ext cx="3182472" cy="2781912"/>
            </a:xfrm>
            <a:prstGeom prst="rect">
              <a:avLst/>
            </a:prstGeom>
          </p:spPr>
        </p:pic>
      </p:grpSp>
    </p:spTree>
    <p:extLst>
      <p:ext uri="{BB962C8B-B14F-4D97-AF65-F5344CB8AC3E}">
        <p14:creationId xmlns:p14="http://schemas.microsoft.com/office/powerpoint/2010/main" val="49422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Sentiment analysis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130166" y="1049364"/>
            <a:ext cx="7931669" cy="1182847"/>
          </a:xfrm>
          <a:noFill/>
        </p:spPr>
        <p:txBody>
          <a:bodyPr vert="horz" lIns="91440" tIns="45720" rIns="91440" bIns="45720" rtlCol="0" anchor="t">
            <a:normAutofit/>
          </a:bodyPr>
          <a:lstStyle/>
          <a:p>
            <a:pPr algn="ctr"/>
            <a:r>
              <a:rPr lang="en-US" dirty="0"/>
              <a:t>Sentiment analysis was performed on all open-end summary reviews of the Airbnb listings in our sample to reflect if the review was positive, negative, or neutral.  The table includes ratings and sentiment for both polarity and subjectivity.</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369332"/>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Sentiment Analysis Table</a:t>
            </a:r>
          </a:p>
        </p:txBody>
      </p:sp>
      <p:pic>
        <p:nvPicPr>
          <p:cNvPr id="5" name="Picture 4">
            <a:extLst>
              <a:ext uri="{FF2B5EF4-FFF2-40B4-BE49-F238E27FC236}">
                <a16:creationId xmlns:a16="http://schemas.microsoft.com/office/drawing/2014/main" id="{610EEBA6-DA73-F397-B796-3F7933580C72}"/>
              </a:ext>
            </a:extLst>
          </p:cNvPr>
          <p:cNvPicPr>
            <a:picLocks noChangeAspect="1"/>
          </p:cNvPicPr>
          <p:nvPr/>
        </p:nvPicPr>
        <p:blipFill>
          <a:blip r:embed="rId3"/>
          <a:stretch>
            <a:fillRect/>
          </a:stretch>
        </p:blipFill>
        <p:spPr>
          <a:xfrm>
            <a:off x="486750" y="2695687"/>
            <a:ext cx="11218499" cy="3112948"/>
          </a:xfrm>
          <a:prstGeom prst="rect">
            <a:avLst/>
          </a:prstGeom>
        </p:spPr>
      </p:pic>
    </p:spTree>
    <p:extLst>
      <p:ext uri="{BB962C8B-B14F-4D97-AF65-F5344CB8AC3E}">
        <p14:creationId xmlns:p14="http://schemas.microsoft.com/office/powerpoint/2010/main" val="237174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489003785"/>
              </p:ext>
            </p:extLst>
          </p:nvPr>
        </p:nvGraphicFramePr>
        <p:xfrm>
          <a:off x="838200" y="1128439"/>
          <a:ext cx="4398382" cy="4727239"/>
        </p:xfrm>
        <a:graphic>
          <a:graphicData uri="http://schemas.openxmlformats.org/drawingml/2006/table">
            <a:tbl>
              <a:tblPr bandRow="1">
                <a:tableStyleId>{7E9639D4-E3E2-4D34-9284-5A2195B3D0D7}</a:tableStyleId>
              </a:tblPr>
              <a:tblGrid>
                <a:gridCol w="4398382">
                  <a:extLst>
                    <a:ext uri="{9D8B030D-6E8A-4147-A177-3AD203B41FA5}">
                      <a16:colId xmlns:a16="http://schemas.microsoft.com/office/drawing/2014/main" val="149845700"/>
                    </a:ext>
                  </a:extLst>
                </a:gridCol>
              </a:tblGrid>
              <a:tr h="4727239">
                <a:tc>
                  <a:txBody>
                    <a:bodyPr/>
                    <a:lstStyle/>
                    <a:p>
                      <a:pPr algn="l"/>
                      <a:r>
                        <a:rPr lang="en-US" sz="3600" b="0" i="0" dirty="0">
                          <a:latin typeface="+mj-lt"/>
                          <a:cs typeface="Calibri" panose="020F0502020204030204" pitchFamily="34" charset="0"/>
                        </a:rPr>
                        <a:t>Final Dataframe to PostgreSQL  </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E29227A5-5369-16F0-09A0-4F8EDCCA6609}"/>
              </a:ext>
            </a:extLst>
          </p:cNvPr>
          <p:cNvPicPr>
            <a:picLocks noChangeAspect="1"/>
          </p:cNvPicPr>
          <p:nvPr/>
        </p:nvPicPr>
        <p:blipFill>
          <a:blip r:embed="rId3"/>
          <a:stretch>
            <a:fillRect/>
          </a:stretch>
        </p:blipFill>
        <p:spPr>
          <a:xfrm>
            <a:off x="5001656" y="1498790"/>
            <a:ext cx="6352144" cy="3860420"/>
          </a:xfrm>
          <a:prstGeom prst="rect">
            <a:avLst/>
          </a:prstGeom>
        </p:spPr>
      </p:pic>
    </p:spTree>
    <p:extLst>
      <p:ext uri="{BB962C8B-B14F-4D97-AF65-F5344CB8AC3E}">
        <p14:creationId xmlns:p14="http://schemas.microsoft.com/office/powerpoint/2010/main" val="2384751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1D5D7EC-0DAA-1758-A839-D90F36BCB534}"/>
              </a:ext>
            </a:extLst>
          </p:cNvPr>
          <p:cNvSpPr txBox="1">
            <a:spLocks/>
          </p:cNvSpPr>
          <p:nvPr/>
        </p:nvSpPr>
        <p:spPr>
          <a:xfrm>
            <a:off x="3009900" y="448056"/>
            <a:ext cx="6172200" cy="508881"/>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dirty="0"/>
              <a:t>Final dataframe</a:t>
            </a:r>
          </a:p>
        </p:txBody>
      </p:sp>
      <p:sp>
        <p:nvSpPr>
          <p:cNvPr id="9" name="Content Placeholder 2">
            <a:extLst>
              <a:ext uri="{FF2B5EF4-FFF2-40B4-BE49-F238E27FC236}">
                <a16:creationId xmlns:a16="http://schemas.microsoft.com/office/drawing/2014/main" id="{F02D2B7E-D761-D501-731C-2B542DEB08A8}"/>
              </a:ext>
            </a:extLst>
          </p:cNvPr>
          <p:cNvSpPr txBox="1">
            <a:spLocks/>
          </p:cNvSpPr>
          <p:nvPr/>
        </p:nvSpPr>
        <p:spPr>
          <a:xfrm>
            <a:off x="2729018" y="1049365"/>
            <a:ext cx="6733965" cy="821493"/>
          </a:xfrm>
          <a:prstGeom prst="rect">
            <a:avLst/>
          </a:prstGeom>
          <a:noFill/>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Our final, analysis-ready dataframe was created by using SQLAlchemy to merge individual pandas dataframes into PostgreSQL for storage.</a:t>
            </a:r>
          </a:p>
        </p:txBody>
      </p:sp>
      <p:sp>
        <p:nvSpPr>
          <p:cNvPr id="10" name="Content Placeholder 7">
            <a:extLst>
              <a:ext uri="{FF2B5EF4-FFF2-40B4-BE49-F238E27FC236}">
                <a16:creationId xmlns:a16="http://schemas.microsoft.com/office/drawing/2014/main" id="{DC009E11-3BF3-60C9-8BF9-DD2A93F402E6}"/>
              </a:ext>
            </a:extLst>
          </p:cNvPr>
          <p:cNvSpPr txBox="1">
            <a:spLocks/>
          </p:cNvSpPr>
          <p:nvPr/>
        </p:nvSpPr>
        <p:spPr>
          <a:xfrm>
            <a:off x="4435117" y="200300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Final Tables</a:t>
            </a:r>
          </a:p>
        </p:txBody>
      </p:sp>
      <p:pic>
        <p:nvPicPr>
          <p:cNvPr id="18" name="Picture 17">
            <a:extLst>
              <a:ext uri="{FF2B5EF4-FFF2-40B4-BE49-F238E27FC236}">
                <a16:creationId xmlns:a16="http://schemas.microsoft.com/office/drawing/2014/main" id="{F2E2FEBA-302D-A9E7-68CE-01558B7F5EBF}"/>
              </a:ext>
            </a:extLst>
          </p:cNvPr>
          <p:cNvPicPr>
            <a:picLocks noChangeAspect="1"/>
          </p:cNvPicPr>
          <p:nvPr/>
        </p:nvPicPr>
        <p:blipFill>
          <a:blip r:embed="rId3"/>
          <a:stretch>
            <a:fillRect/>
          </a:stretch>
        </p:blipFill>
        <p:spPr>
          <a:xfrm>
            <a:off x="5030867" y="2381196"/>
            <a:ext cx="2248016" cy="2222614"/>
          </a:xfrm>
          <a:prstGeom prst="rect">
            <a:avLst/>
          </a:prstGeom>
        </p:spPr>
      </p:pic>
      <p:pic>
        <p:nvPicPr>
          <p:cNvPr id="20" name="Picture 19">
            <a:extLst>
              <a:ext uri="{FF2B5EF4-FFF2-40B4-BE49-F238E27FC236}">
                <a16:creationId xmlns:a16="http://schemas.microsoft.com/office/drawing/2014/main" id="{4C1A91AA-AEDE-52A9-444D-79F33F40CB1A}"/>
              </a:ext>
            </a:extLst>
          </p:cNvPr>
          <p:cNvPicPr>
            <a:picLocks noChangeAspect="1"/>
          </p:cNvPicPr>
          <p:nvPr/>
        </p:nvPicPr>
        <p:blipFill>
          <a:blip r:embed="rId4"/>
          <a:stretch>
            <a:fillRect/>
          </a:stretch>
        </p:blipFill>
        <p:spPr>
          <a:xfrm>
            <a:off x="7772963" y="4945865"/>
            <a:ext cx="2895749" cy="1117657"/>
          </a:xfrm>
          <a:prstGeom prst="rect">
            <a:avLst/>
          </a:prstGeom>
        </p:spPr>
      </p:pic>
      <p:pic>
        <p:nvPicPr>
          <p:cNvPr id="22" name="Picture 21">
            <a:extLst>
              <a:ext uri="{FF2B5EF4-FFF2-40B4-BE49-F238E27FC236}">
                <a16:creationId xmlns:a16="http://schemas.microsoft.com/office/drawing/2014/main" id="{08F7BEC7-D797-9B51-2195-1F1302C11F7F}"/>
              </a:ext>
            </a:extLst>
          </p:cNvPr>
          <p:cNvPicPr>
            <a:picLocks noChangeAspect="1"/>
          </p:cNvPicPr>
          <p:nvPr/>
        </p:nvPicPr>
        <p:blipFill>
          <a:blip r:embed="rId5"/>
          <a:stretch>
            <a:fillRect/>
          </a:stretch>
        </p:blipFill>
        <p:spPr>
          <a:xfrm>
            <a:off x="1815670" y="4292648"/>
            <a:ext cx="2362321" cy="1981302"/>
          </a:xfrm>
          <a:prstGeom prst="rect">
            <a:avLst/>
          </a:prstGeom>
        </p:spPr>
      </p:pic>
      <p:pic>
        <p:nvPicPr>
          <p:cNvPr id="24" name="Picture 23">
            <a:extLst>
              <a:ext uri="{FF2B5EF4-FFF2-40B4-BE49-F238E27FC236}">
                <a16:creationId xmlns:a16="http://schemas.microsoft.com/office/drawing/2014/main" id="{1FBA5282-3D3D-0AC5-B0BC-176621B8D572}"/>
              </a:ext>
            </a:extLst>
          </p:cNvPr>
          <p:cNvPicPr>
            <a:picLocks noChangeAspect="1"/>
          </p:cNvPicPr>
          <p:nvPr/>
        </p:nvPicPr>
        <p:blipFill>
          <a:blip r:embed="rId6"/>
          <a:stretch>
            <a:fillRect/>
          </a:stretch>
        </p:blipFill>
        <p:spPr>
          <a:xfrm>
            <a:off x="5022795" y="4987143"/>
            <a:ext cx="2146410" cy="1035103"/>
          </a:xfrm>
          <a:prstGeom prst="rect">
            <a:avLst/>
          </a:prstGeom>
        </p:spPr>
      </p:pic>
      <p:pic>
        <p:nvPicPr>
          <p:cNvPr id="26" name="Picture 25">
            <a:extLst>
              <a:ext uri="{FF2B5EF4-FFF2-40B4-BE49-F238E27FC236}">
                <a16:creationId xmlns:a16="http://schemas.microsoft.com/office/drawing/2014/main" id="{F17FE4DD-2B1F-364B-0897-DB3778D2F4FE}"/>
              </a:ext>
            </a:extLst>
          </p:cNvPr>
          <p:cNvPicPr>
            <a:picLocks noChangeAspect="1"/>
          </p:cNvPicPr>
          <p:nvPr/>
        </p:nvPicPr>
        <p:blipFill>
          <a:blip r:embed="rId7"/>
          <a:stretch>
            <a:fillRect/>
          </a:stretch>
        </p:blipFill>
        <p:spPr>
          <a:xfrm>
            <a:off x="8017451" y="2381196"/>
            <a:ext cx="2406774" cy="2095608"/>
          </a:xfrm>
          <a:prstGeom prst="rect">
            <a:avLst/>
          </a:prstGeom>
        </p:spPr>
      </p:pic>
      <p:pic>
        <p:nvPicPr>
          <p:cNvPr id="28" name="Picture 27">
            <a:extLst>
              <a:ext uri="{FF2B5EF4-FFF2-40B4-BE49-F238E27FC236}">
                <a16:creationId xmlns:a16="http://schemas.microsoft.com/office/drawing/2014/main" id="{4DE16AA2-08F0-F2D3-6F66-E575A7E3707C}"/>
              </a:ext>
            </a:extLst>
          </p:cNvPr>
          <p:cNvPicPr>
            <a:picLocks noChangeAspect="1"/>
          </p:cNvPicPr>
          <p:nvPr/>
        </p:nvPicPr>
        <p:blipFill>
          <a:blip r:embed="rId8"/>
          <a:stretch>
            <a:fillRect/>
          </a:stretch>
        </p:blipFill>
        <p:spPr>
          <a:xfrm>
            <a:off x="1701365" y="2381196"/>
            <a:ext cx="2590933" cy="1619333"/>
          </a:xfrm>
          <a:prstGeom prst="rect">
            <a:avLst/>
          </a:prstGeom>
        </p:spPr>
      </p:pic>
    </p:spTree>
    <p:extLst>
      <p:ext uri="{BB962C8B-B14F-4D97-AF65-F5344CB8AC3E}">
        <p14:creationId xmlns:p14="http://schemas.microsoft.com/office/powerpoint/2010/main" val="2454346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Data retrieval</a:t>
            </a:r>
          </a:p>
        </p:txBody>
      </p:sp>
    </p:spTree>
    <p:extLst>
      <p:ext uri="{BB962C8B-B14F-4D97-AF65-F5344CB8AC3E}">
        <p14:creationId xmlns:p14="http://schemas.microsoft.com/office/powerpoint/2010/main" val="546975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Data storage &amp; retrieval</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r>
              <a:rPr lang="en-US" dirty="0"/>
              <a:t>SQLAlchemy</a:t>
            </a:r>
          </a:p>
          <a:p>
            <a:r>
              <a:rPr lang="en-US" dirty="0"/>
              <a:t>Pandas </a:t>
            </a:r>
            <a:r>
              <a:rPr lang="en-US" dirty="0" err="1"/>
              <a:t>DataFrame</a:t>
            </a:r>
            <a:endParaRPr lang="en-US" dirty="0"/>
          </a:p>
          <a:p>
            <a:r>
              <a:rPr lang="en-US" dirty="0"/>
              <a:t>Flask API &amp; JSON</a:t>
            </a:r>
          </a:p>
          <a:p>
            <a:endParaRPr lang="en-US" dirty="0"/>
          </a:p>
        </p:txBody>
      </p:sp>
    </p:spTree>
    <p:extLst>
      <p:ext uri="{BB962C8B-B14F-4D97-AF65-F5344CB8AC3E}">
        <p14:creationId xmlns:p14="http://schemas.microsoft.com/office/powerpoint/2010/main" val="1535977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Summary &amp; next steps</a:t>
            </a:r>
          </a:p>
        </p:txBody>
      </p:sp>
    </p:spTree>
    <p:extLst>
      <p:ext uri="{BB962C8B-B14F-4D97-AF65-F5344CB8AC3E}">
        <p14:creationId xmlns:p14="http://schemas.microsoft.com/office/powerpoint/2010/main" val="3147869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Next steps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lnSpcReduction="10000"/>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duotone>
              <a:prstClr val="black"/>
              <a:schemeClr val="accent5">
                <a:tint val="45000"/>
                <a:satMod val="400000"/>
              </a:schemeClr>
            </a:duotone>
          </a:blip>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normAutofit/>
          </a:bodyPr>
          <a:lstStyle/>
          <a:p>
            <a:r>
              <a:rPr lang="en-US" dirty="0"/>
              <a:t>Ben Comfort</a:t>
            </a:r>
          </a:p>
          <a:p>
            <a:r>
              <a:rPr lang="en-US" dirty="0"/>
              <a:t>Amanda Dunaway</a:t>
            </a:r>
          </a:p>
          <a:p>
            <a:r>
              <a:rPr lang="en-US" dirty="0"/>
              <a:t>Matt Flanagan</a:t>
            </a:r>
          </a:p>
          <a:p>
            <a:r>
              <a:rPr lang="en-US" dirty="0"/>
              <a:t>Luis Martinez</a:t>
            </a:r>
          </a:p>
          <a:p>
            <a:r>
              <a:rPr lang="en-US" dirty="0"/>
              <a:t>Charity </a:t>
            </a:r>
            <a:r>
              <a:rPr lang="en-US" dirty="0" err="1"/>
              <a:t>Ovando</a:t>
            </a:r>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DATA &amp; METHODOLOGY</a:t>
            </a:r>
          </a:p>
        </p:txBody>
      </p:sp>
    </p:spTree>
    <p:extLst>
      <p:ext uri="{BB962C8B-B14F-4D97-AF65-F5344CB8AC3E}">
        <p14:creationId xmlns:p14="http://schemas.microsoft.com/office/powerpoint/2010/main" val="3703139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Data and Methodology</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4" name="TextBox 3">
            <a:extLst>
              <a:ext uri="{FF2B5EF4-FFF2-40B4-BE49-F238E27FC236}">
                <a16:creationId xmlns:a16="http://schemas.microsoft.com/office/drawing/2014/main" id="{96EB05CF-0113-5E18-15EB-162620D66A31}"/>
              </a:ext>
            </a:extLst>
          </p:cNvPr>
          <p:cNvSpPr txBox="1"/>
          <p:nvPr/>
        </p:nvSpPr>
        <p:spPr>
          <a:xfrm>
            <a:off x="5242425" y="2228671"/>
            <a:ext cx="5894717" cy="3554819"/>
          </a:xfrm>
          <a:prstGeom prst="rect">
            <a:avLst/>
          </a:prstGeom>
          <a:noFill/>
        </p:spPr>
        <p:txBody>
          <a:bodyPr wrap="square" rtlCol="0">
            <a:spAutoFit/>
          </a:bodyPr>
          <a:lstStyle/>
          <a:p>
            <a:r>
              <a:rPr lang="en-US" b="1" dirty="0">
                <a:latin typeface="+mj-lt"/>
              </a:rPr>
              <a:t>Objective</a:t>
            </a:r>
          </a:p>
          <a:p>
            <a:r>
              <a:rPr lang="en-US" sz="1500" i="1" dirty="0">
                <a:latin typeface="+mj-lt"/>
              </a:rPr>
              <a:t>To provide our client with Los Angeles Airbnb data that is comprehensive, organized, easily accessible, and ready for analysis. </a:t>
            </a:r>
          </a:p>
          <a:p>
            <a:endParaRPr lang="en-US" b="1" dirty="0"/>
          </a:p>
          <a:p>
            <a:r>
              <a:rPr lang="en-US" b="1" dirty="0">
                <a:latin typeface="+mj-lt"/>
              </a:rPr>
              <a:t>Data Source</a:t>
            </a:r>
          </a:p>
          <a:p>
            <a:r>
              <a:rPr lang="en-US" sz="1500" i="1" kern="100" dirty="0">
                <a:effectLst/>
                <a:latin typeface="+mj-lt"/>
                <a:ea typeface="Calibri" panose="020F0502020204030204" pitchFamily="34" charset="0"/>
                <a:cs typeface="Times New Roman" panose="02020603050405020304" pitchFamily="18" charset="0"/>
              </a:rPr>
              <a:t>https://www.kaggle.com/datasets/oindrilasen/la-airbnb-listings </a:t>
            </a:r>
            <a:endParaRPr lang="en-US" sz="1500" b="1" i="1" dirty="0">
              <a:latin typeface="+mj-lt"/>
            </a:endParaRPr>
          </a:p>
          <a:p>
            <a:endParaRPr lang="en-US" b="1" dirty="0"/>
          </a:p>
          <a:p>
            <a:r>
              <a:rPr lang="en-US" b="1" dirty="0">
                <a:latin typeface="+mj-lt"/>
              </a:rPr>
              <a:t>Methods</a:t>
            </a:r>
          </a:p>
          <a:p>
            <a:r>
              <a:rPr lang="en-US" sz="1500" i="1" dirty="0">
                <a:latin typeface="+mj-lt"/>
              </a:rPr>
              <a:t>ERD: Data Transformation Planning</a:t>
            </a:r>
          </a:p>
          <a:p>
            <a:r>
              <a:rPr lang="en-US" sz="1500" i="1" dirty="0">
                <a:latin typeface="+mj-lt"/>
              </a:rPr>
              <a:t>ETL: Data Transformation, Storage &amp; Retrieval</a:t>
            </a:r>
          </a:p>
          <a:p>
            <a:pPr marL="742950" lvl="1" indent="-285750">
              <a:buFont typeface="Wingdings" panose="05000000000000000000" pitchFamily="2" charset="2"/>
              <a:buChar char="v"/>
            </a:pPr>
            <a:r>
              <a:rPr lang="en-US" sz="1500" i="1" dirty="0">
                <a:latin typeface="+mj-lt"/>
              </a:rPr>
              <a:t>Python </a:t>
            </a:r>
          </a:p>
          <a:p>
            <a:pPr marL="1200150" lvl="2" indent="-285750">
              <a:buFont typeface="Arial" panose="020B0604020202020204" pitchFamily="34" charset="0"/>
              <a:buChar char="•"/>
            </a:pPr>
            <a:r>
              <a:rPr lang="en-US" sz="1200" i="1" dirty="0">
                <a:latin typeface="+mj-lt"/>
              </a:rPr>
              <a:t>Pandas, NLTK, </a:t>
            </a:r>
            <a:r>
              <a:rPr lang="en-US" sz="1200" i="1" dirty="0" err="1">
                <a:latin typeface="+mj-lt"/>
              </a:rPr>
              <a:t>TextBlob</a:t>
            </a:r>
            <a:r>
              <a:rPr lang="en-US" sz="1200" i="1" dirty="0">
                <a:latin typeface="+mj-lt"/>
              </a:rPr>
              <a:t>, NumPy</a:t>
            </a:r>
          </a:p>
          <a:p>
            <a:pPr marL="742950" lvl="1" indent="-285750">
              <a:buFont typeface="Wingdings" panose="05000000000000000000" pitchFamily="2" charset="2"/>
              <a:buChar char="v"/>
            </a:pPr>
            <a:r>
              <a:rPr lang="en-US" sz="1500" i="1" dirty="0">
                <a:latin typeface="+mj-lt"/>
              </a:rPr>
              <a:t>PostgreSQL &amp; SQLAlchemy</a:t>
            </a:r>
          </a:p>
          <a:p>
            <a:r>
              <a:rPr lang="en-US" sz="1500" i="1" dirty="0">
                <a:latin typeface="+mj-lt"/>
              </a:rPr>
              <a:t>	</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Key observations</a:t>
            </a:r>
          </a:p>
        </p:txBody>
      </p:sp>
    </p:spTree>
    <p:extLst>
      <p:ext uri="{BB962C8B-B14F-4D97-AF65-F5344CB8AC3E}">
        <p14:creationId xmlns:p14="http://schemas.microsoft.com/office/powerpoint/2010/main" val="418017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Key observations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4108939" y="1691323"/>
            <a:ext cx="5134335" cy="4113054"/>
          </a:xfrm>
          <a:noFill/>
        </p:spPr>
        <p:txBody>
          <a:bodyPr vert="horz" lIns="91440" tIns="45720" rIns="91440" bIns="45720" rtlCol="0" anchor="t">
            <a:normAutofit lnSpcReduction="10000"/>
          </a:bodyPr>
          <a:lstStyle/>
          <a:p>
            <a:r>
              <a:rPr lang="en-US" dirty="0"/>
              <a:t>NEEDS UPDATED</a:t>
            </a:r>
          </a:p>
          <a:p>
            <a:pPr lvl="1"/>
            <a:r>
              <a:rPr lang="en-US" dirty="0"/>
              <a:t>Strengthen your familiarity</a:t>
            </a:r>
          </a:p>
          <a:p>
            <a:r>
              <a:rPr lang="en-US" dirty="0"/>
              <a:t>NEEDS UPDATED</a:t>
            </a:r>
          </a:p>
          <a:p>
            <a:pPr lvl="1"/>
            <a:r>
              <a:rPr lang="en-US" dirty="0"/>
              <a:t>Pacing, tone, and emphasis</a:t>
            </a:r>
          </a:p>
          <a:p>
            <a:r>
              <a:rPr lang="en-US" dirty="0"/>
              <a:t>NEEDS UPDATED</a:t>
            </a:r>
          </a:p>
          <a:p>
            <a:pPr lvl="1"/>
            <a:r>
              <a:rPr lang="en-US" dirty="0"/>
              <a:t>Aim for seamless, professional delivery</a:t>
            </a:r>
          </a:p>
          <a:p>
            <a:r>
              <a:rPr lang="en-US" dirty="0"/>
              <a:t>NEEDS UPDATED</a:t>
            </a:r>
          </a:p>
          <a:p>
            <a:pPr lvl="1"/>
            <a:r>
              <a:rPr lang="en-US" dirty="0"/>
              <a:t>Enlist colleagues to listen &amp; provide feedback</a:t>
            </a:r>
          </a:p>
          <a:p>
            <a:pPr lvl="1"/>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TextBox 7">
            <a:extLst>
              <a:ext uri="{FF2B5EF4-FFF2-40B4-BE49-F238E27FC236}">
                <a16:creationId xmlns:a16="http://schemas.microsoft.com/office/drawing/2014/main" id="{D760E1D8-A7FB-9EDE-1425-2DC9ABCC12A0}"/>
              </a:ext>
            </a:extLst>
          </p:cNvPr>
          <p:cNvSpPr txBox="1"/>
          <p:nvPr/>
        </p:nvSpPr>
        <p:spPr>
          <a:xfrm>
            <a:off x="6352674" y="1888958"/>
            <a:ext cx="5438273" cy="369332"/>
          </a:xfrm>
          <a:prstGeom prst="rect">
            <a:avLst/>
          </a:prstGeom>
          <a:solidFill>
            <a:srgbClr val="FFFF00"/>
          </a:solidFill>
        </p:spPr>
        <p:txBody>
          <a:bodyPr wrap="square" rtlCol="0">
            <a:spAutoFit/>
          </a:bodyPr>
          <a:lstStyle/>
          <a:p>
            <a:r>
              <a:rPr lang="en-US" dirty="0"/>
              <a:t>NEEDS UPDATE</a:t>
            </a:r>
          </a:p>
        </p:txBody>
      </p:sp>
    </p:spTree>
    <p:extLst>
      <p:ext uri="{BB962C8B-B14F-4D97-AF65-F5344CB8AC3E}">
        <p14:creationId xmlns:p14="http://schemas.microsoft.com/office/powerpoint/2010/main" val="495016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Erd &amp; ETL</a:t>
            </a:r>
          </a:p>
        </p:txBody>
      </p:sp>
    </p:spTree>
    <p:extLst>
      <p:ext uri="{BB962C8B-B14F-4D97-AF65-F5344CB8AC3E}">
        <p14:creationId xmlns:p14="http://schemas.microsoft.com/office/powerpoint/2010/main" val="180475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Data retrieval and transformation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2449862" y="1550186"/>
            <a:ext cx="2796695" cy="302501"/>
          </a:xfrm>
          <a:noFill/>
        </p:spPr>
        <p:txBody>
          <a:bodyPr vert="horz" lIns="91440" tIns="45720" rIns="91440" bIns="45720" rtlCol="0" anchor="t">
            <a:noAutofit/>
          </a:bodyPr>
          <a:lstStyle/>
          <a:p>
            <a:r>
              <a:rPr lang="en-US" b="1" dirty="0">
                <a:latin typeface="+mj-lt"/>
              </a:rPr>
              <a:t>Entity Relationship Diagram</a:t>
            </a:r>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435709168"/>
              </p:ext>
            </p:extLst>
          </p:nvPr>
        </p:nvGraphicFramePr>
        <p:xfrm>
          <a:off x="7342092" y="1946816"/>
          <a:ext cx="4240086" cy="4491461"/>
        </p:xfrm>
        <a:graphic>
          <a:graphicData uri="http://schemas.openxmlformats.org/drawingml/2006/table">
            <a:tbl>
              <a:tblPr firstRow="1" bandRow="1">
                <a:tableStyleId>{7E9639D4-E3E2-4D34-9284-5A2195B3D0D7}</a:tableStyleId>
              </a:tblPr>
              <a:tblGrid>
                <a:gridCol w="1413362">
                  <a:extLst>
                    <a:ext uri="{9D8B030D-6E8A-4147-A177-3AD203B41FA5}">
                      <a16:colId xmlns:a16="http://schemas.microsoft.com/office/drawing/2014/main" val="149845700"/>
                    </a:ext>
                  </a:extLst>
                </a:gridCol>
                <a:gridCol w="1413362">
                  <a:extLst>
                    <a:ext uri="{9D8B030D-6E8A-4147-A177-3AD203B41FA5}">
                      <a16:colId xmlns:a16="http://schemas.microsoft.com/office/drawing/2014/main" val="3119692462"/>
                    </a:ext>
                  </a:extLst>
                </a:gridCol>
                <a:gridCol w="1413362">
                  <a:extLst>
                    <a:ext uri="{9D8B030D-6E8A-4147-A177-3AD203B41FA5}">
                      <a16:colId xmlns:a16="http://schemas.microsoft.com/office/drawing/2014/main" val="3472639139"/>
                    </a:ext>
                  </a:extLst>
                </a:gridCol>
              </a:tblGrid>
              <a:tr h="715589">
                <a:tc>
                  <a:txBody>
                    <a:bodyPr/>
                    <a:lstStyle/>
                    <a:p>
                      <a:pPr algn="ctr"/>
                      <a:r>
                        <a:rPr lang="en-US" b="0" i="0" dirty="0">
                          <a:latin typeface="+mn-lt"/>
                          <a:cs typeface="Calibri" panose="020F0502020204030204" pitchFamily="34" charset="0"/>
                        </a:rPr>
                        <a:t>Extract</a:t>
                      </a:r>
                    </a:p>
                  </a:txBody>
                  <a:tcPr anchor="ctr"/>
                </a:tc>
                <a:tc>
                  <a:txBody>
                    <a:bodyPr/>
                    <a:lstStyle/>
                    <a:p>
                      <a:pPr algn="ctr"/>
                      <a:r>
                        <a:rPr lang="en-US" b="0" i="0" dirty="0">
                          <a:latin typeface="+mn-lt"/>
                          <a:cs typeface="Calibri" panose="020F0502020204030204" pitchFamily="34" charset="0"/>
                        </a:rPr>
                        <a:t>Transform</a:t>
                      </a:r>
                    </a:p>
                  </a:txBody>
                  <a:tcPr anchor="ctr"/>
                </a:tc>
                <a:tc>
                  <a:txBody>
                    <a:bodyPr/>
                    <a:lstStyle/>
                    <a:p>
                      <a:pPr algn="ctr"/>
                      <a:r>
                        <a:rPr lang="en-US" b="0" i="0" dirty="0">
                          <a:latin typeface="+mn-lt"/>
                          <a:cs typeface="Calibri" panose="020F0502020204030204" pitchFamily="34" charset="0"/>
                        </a:rPr>
                        <a:t>Load</a:t>
                      </a:r>
                    </a:p>
                  </a:txBody>
                  <a:tcPr anchor="ctr"/>
                </a:tc>
                <a:extLst>
                  <a:ext uri="{0D108BD9-81ED-4DB2-BD59-A6C34878D82A}">
                    <a16:rowId xmlns:a16="http://schemas.microsoft.com/office/drawing/2014/main" val="3298013591"/>
                  </a:ext>
                </a:extLst>
              </a:tr>
              <a:tr h="3775872">
                <a:tc>
                  <a:txBody>
                    <a:bodyPr/>
                    <a:lstStyle/>
                    <a:p>
                      <a:pPr algn="ctr"/>
                      <a:r>
                        <a:rPr lang="en-US" sz="1500" b="0" i="1" dirty="0">
                          <a:latin typeface="+mn-lt"/>
                          <a:cs typeface="Calibri" panose="020F0502020204030204" pitchFamily="34" charset="0"/>
                        </a:rPr>
                        <a:t>Original data was extracted from an open-source data set in Kaggle and stored in the project GitHub repository</a:t>
                      </a:r>
                    </a:p>
                  </a:txBody>
                  <a:tcPr anchor="ctr"/>
                </a:tc>
                <a:tc>
                  <a:txBody>
                    <a:bodyPr/>
                    <a:lstStyle/>
                    <a:p>
                      <a:pPr algn="ctr"/>
                      <a:r>
                        <a:rPr lang="en-US" sz="1500" b="0" i="1" dirty="0">
                          <a:latin typeface="+mn-lt"/>
                          <a:cs typeface="Calibri" panose="020F0502020204030204" pitchFamily="34" charset="0"/>
                        </a:rPr>
                        <a:t>Using Python (specifically pandas), the data was trimmed, sampled, and organized into several linkable tables addressing different areas of interest</a:t>
                      </a:r>
                    </a:p>
                  </a:txBody>
                  <a:tcPr anchor="ctr"/>
                </a:tc>
                <a:tc>
                  <a:txBody>
                    <a:bodyPr/>
                    <a:lstStyle/>
                    <a:p>
                      <a:pPr algn="ctr"/>
                      <a:r>
                        <a:rPr lang="en-US" sz="1500" b="0" i="1" dirty="0">
                          <a:latin typeface="+mn-lt"/>
                          <a:cs typeface="Calibri" panose="020F0502020204030204" pitchFamily="34" charset="0"/>
                        </a:rPr>
                        <a:t>The organized data was inserted in PostgreSQL tables individually, and then joined back into a final, analysis ready dataframe stored using SQLAlchemy</a:t>
                      </a:r>
                    </a:p>
                  </a:txBody>
                  <a:tcPr anchor="ctr"/>
                </a:tc>
                <a:extLst>
                  <a:ext uri="{0D108BD9-81ED-4DB2-BD59-A6C34878D82A}">
                    <a16:rowId xmlns:a16="http://schemas.microsoft.com/office/drawing/2014/main" val="3873867931"/>
                  </a:ext>
                </a:extLst>
              </a:tr>
            </a:tbl>
          </a:graphicData>
        </a:graphic>
      </p:graphicFrame>
      <p:pic>
        <p:nvPicPr>
          <p:cNvPr id="7" name="Picture 6">
            <a:extLst>
              <a:ext uri="{FF2B5EF4-FFF2-40B4-BE49-F238E27FC236}">
                <a16:creationId xmlns:a16="http://schemas.microsoft.com/office/drawing/2014/main" id="{019C06F7-81E3-C3D7-086C-6B2D76EB67EE}"/>
              </a:ext>
            </a:extLst>
          </p:cNvPr>
          <p:cNvPicPr>
            <a:picLocks noChangeAspect="1"/>
          </p:cNvPicPr>
          <p:nvPr/>
        </p:nvPicPr>
        <p:blipFill>
          <a:blip r:embed="rId3"/>
          <a:stretch>
            <a:fillRect/>
          </a:stretch>
        </p:blipFill>
        <p:spPr>
          <a:xfrm>
            <a:off x="609820" y="1958810"/>
            <a:ext cx="6476780" cy="4491461"/>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3169178588"/>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Primary Dataset Creation</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7" name="Picture 6">
            <a:extLst>
              <a:ext uri="{FF2B5EF4-FFF2-40B4-BE49-F238E27FC236}">
                <a16:creationId xmlns:a16="http://schemas.microsoft.com/office/drawing/2014/main" id="{67C380E7-24F6-B43A-F07B-73998C833889}"/>
              </a:ext>
            </a:extLst>
          </p:cNvPr>
          <p:cNvPicPr>
            <a:picLocks noChangeAspect="1"/>
          </p:cNvPicPr>
          <p:nvPr/>
        </p:nvPicPr>
        <p:blipFill>
          <a:blip r:embed="rId3"/>
          <a:stretch>
            <a:fillRect/>
          </a:stretch>
        </p:blipFill>
        <p:spPr>
          <a:xfrm>
            <a:off x="5236582" y="1128439"/>
            <a:ext cx="6117218" cy="4727239"/>
          </a:xfrm>
          <a:prstGeom prst="rect">
            <a:avLst/>
          </a:prstGeom>
        </p:spPr>
      </p:pic>
    </p:spTree>
    <p:extLst>
      <p:ext uri="{BB962C8B-B14F-4D97-AF65-F5344CB8AC3E}">
        <p14:creationId xmlns:p14="http://schemas.microsoft.com/office/powerpoint/2010/main" val="1708186534"/>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{C9DBD24C-2DB0-4E64-BC87-79F91CD78B2E}tf55661986_win32</Template>
  <TotalTime>4414</TotalTime>
  <Words>819</Words>
  <Application>Microsoft Office PowerPoint</Application>
  <PresentationFormat>Widescreen</PresentationFormat>
  <Paragraphs>152</Paragraphs>
  <Slides>29</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Aptos</vt:lpstr>
      <vt:lpstr>Arial</vt:lpstr>
      <vt:lpstr>Calibri</vt:lpstr>
      <vt:lpstr>Calibri Light</vt:lpstr>
      <vt:lpstr>Wingdings</vt:lpstr>
      <vt:lpstr>Custom</vt:lpstr>
      <vt:lpstr>Data Engineering Project 3 | Group 1</vt:lpstr>
      <vt:lpstr>Index</vt:lpstr>
      <vt:lpstr>DATA &amp; METHODOLOGY</vt:lpstr>
      <vt:lpstr>Data and Methodology</vt:lpstr>
      <vt:lpstr>Key observations</vt:lpstr>
      <vt:lpstr>Key observations</vt:lpstr>
      <vt:lpstr>Erd &amp; ETL</vt:lpstr>
      <vt:lpstr>Data retrieval and transformation</vt:lpstr>
      <vt:lpstr>PowerPoint Presentation</vt:lpstr>
      <vt:lpstr>tables</vt:lpstr>
      <vt:lpstr>PowerPoint Presentation</vt:lpstr>
      <vt:lpstr>hosts</vt:lpstr>
      <vt:lpstr>PowerPoint Presentation</vt:lpstr>
      <vt:lpstr>Location details</vt:lpstr>
      <vt:lpstr>PowerPoint Presentation</vt:lpstr>
      <vt:lpstr>Housing details</vt:lpstr>
      <vt:lpstr>PowerPoint Presentation</vt:lpstr>
      <vt:lpstr>Prices &amp; reviews</vt:lpstr>
      <vt:lpstr>PowerPoint Presentation</vt:lpstr>
      <vt:lpstr>Comprehensive reviews</vt:lpstr>
      <vt:lpstr>PowerPoint Presentation</vt:lpstr>
      <vt:lpstr>Sentiment analysis</vt:lpstr>
      <vt:lpstr>PowerPoint Presentation</vt:lpstr>
      <vt:lpstr>PowerPoint Presentation</vt:lpstr>
      <vt:lpstr>Data retrieval</vt:lpstr>
      <vt:lpstr>Data storage &amp; retrieval</vt:lpstr>
      <vt:lpstr>Summary &amp; next steps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dc:title>
  <dc:creator>Charity Jackson</dc:creator>
  <cp:lastModifiedBy>Charity Jackson</cp:lastModifiedBy>
  <cp:revision>3</cp:revision>
  <dcterms:created xsi:type="dcterms:W3CDTF">2024-03-21T23:35:50Z</dcterms:created>
  <dcterms:modified xsi:type="dcterms:W3CDTF">2024-03-25T23:28:26Z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